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12" r:id="rId2"/>
    <p:sldId id="267" r:id="rId3"/>
    <p:sldId id="264" r:id="rId4"/>
    <p:sldId id="266" r:id="rId5"/>
  </p:sldIdLst>
  <p:sldSz cx="9906000" cy="6858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4D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64EFB12-1E95-4E9B-B3B6-0B5E71E68228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1252538"/>
            <a:ext cx="488473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8817" y="4821505"/>
            <a:ext cx="5510530" cy="3944869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9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BCF5CA95-995F-4EB8-BED4-38953DC474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7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52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6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96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08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8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32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12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4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28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04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A20EF-17FD-4020-A92F-7F1C48F57411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AE0F-2030-4499-9912-3E3267945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58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urisme-noblat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654398A-E1B3-4A41-A401-F89927EE9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2" y="0"/>
            <a:ext cx="4800598" cy="164496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A54ACE4-4A25-4E38-8250-8798457296F4}"/>
              </a:ext>
            </a:extLst>
          </p:cNvPr>
          <p:cNvSpPr txBox="1"/>
          <p:nvPr/>
        </p:nvSpPr>
        <p:spPr>
          <a:xfrm>
            <a:off x="1628775" y="2266950"/>
            <a:ext cx="649605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Outil d’aide au calcul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 de séjour </a:t>
            </a:r>
          </a:p>
          <a:p>
            <a:pPr algn="ctr"/>
            <a:r>
              <a:rPr lang="fr-F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les hébergements NON CLASSÉS </a:t>
            </a: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EN ATTENTE DE CLASSEMENT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Comment calculer la taxe de séjour à collecter auprès de vos hôtes en fonction du taux à 5% voté par la collectivité ? </a:t>
            </a:r>
          </a:p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37E5CB-DD22-410E-B7B1-7DFEF92C3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60" y="200025"/>
            <a:ext cx="2478030" cy="186451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958432B-6302-4C39-B638-7F2B9010D594}"/>
              </a:ext>
            </a:extLst>
          </p:cNvPr>
          <p:cNvSpPr txBox="1"/>
          <p:nvPr/>
        </p:nvSpPr>
        <p:spPr>
          <a:xfrm>
            <a:off x="95250" y="5852404"/>
            <a:ext cx="98107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&gt;&gt; outil à retrouver en téléchargement sur l’ESPACE PRO de notre site web </a:t>
            </a:r>
          </a:p>
          <a:p>
            <a:r>
              <a:rPr lang="fr-FR" sz="1400" i="1" dirty="0"/>
              <a:t>&gt;&gt; à télécharger également gratuitement le tableur </a:t>
            </a:r>
            <a:r>
              <a:rPr lang="fr-FR" sz="1400" i="1" dirty="0" err="1"/>
              <a:t>excel</a:t>
            </a:r>
            <a:r>
              <a:rPr lang="fr-FR" sz="1400" i="1" dirty="0"/>
              <a:t> de calcul automatique</a:t>
            </a:r>
          </a:p>
          <a:p>
            <a:r>
              <a:rPr lang="fr-FR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&gt;&gt;&gt;&gt; www.tourisme-noblat.org</a:t>
            </a:r>
            <a:endParaRPr lang="fr-F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42055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13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e 26">
            <a:extLst>
              <a:ext uri="{FF2B5EF4-FFF2-40B4-BE49-F238E27FC236}">
                <a16:creationId xmlns:a16="http://schemas.microsoft.com/office/drawing/2014/main" id="{52BA5C9C-EB88-4B8D-AD0D-2AFF7E9260D0}"/>
              </a:ext>
            </a:extLst>
          </p:cNvPr>
          <p:cNvGrpSpPr/>
          <p:nvPr/>
        </p:nvGrpSpPr>
        <p:grpSpPr>
          <a:xfrm>
            <a:off x="248382" y="1340577"/>
            <a:ext cx="2915987" cy="5218464"/>
            <a:chOff x="408181" y="1150077"/>
            <a:chExt cx="2915987" cy="509090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8FE0F90-22CB-418A-9234-6F6BC20DB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08" y="1161415"/>
              <a:ext cx="2630227" cy="5079571"/>
            </a:xfrm>
            <a:prstGeom prst="rect">
              <a:avLst/>
            </a:prstGeom>
            <a:solidFill>
              <a:srgbClr val="68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180DDE56-A51B-4370-BC51-D01F67C89AE4}"/>
                </a:ext>
              </a:extLst>
            </p:cNvPr>
            <p:cNvGrpSpPr/>
            <p:nvPr/>
          </p:nvGrpSpPr>
          <p:grpSpPr>
            <a:xfrm>
              <a:off x="408181" y="1150077"/>
              <a:ext cx="2915987" cy="3293020"/>
              <a:chOff x="-514540" y="3132"/>
              <a:chExt cx="3560189" cy="2690687"/>
            </a:xfrm>
          </p:grpSpPr>
          <p:sp>
            <p:nvSpPr>
              <p:cNvPr id="20" name="ZoneTexte 7">
                <a:extLst>
                  <a:ext uri="{FF2B5EF4-FFF2-40B4-BE49-F238E27FC236}">
                    <a16:creationId xmlns:a16="http://schemas.microsoft.com/office/drawing/2014/main" id="{339F22C0-0298-407A-BA78-E12828148EBC}"/>
                  </a:ext>
                </a:extLst>
              </p:cNvPr>
              <p:cNvSpPr txBox="1"/>
              <p:nvPr/>
            </p:nvSpPr>
            <p:spPr>
              <a:xfrm>
                <a:off x="-514540" y="3132"/>
                <a:ext cx="3448780" cy="108394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b="1" kern="1200" dirty="0">
                    <a:solidFill>
                      <a:srgbClr val="FFFFFF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 n°1 </a:t>
                </a:r>
                <a:endParaRPr lang="fr-FR" sz="10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adultes et 2 enfants (15 et 19 ans)</a:t>
                </a:r>
                <a:r>
                  <a:rPr lang="fr-FR" sz="12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logent </a:t>
                </a:r>
                <a:r>
                  <a:rPr lang="fr-FR" sz="12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 nuits  </a:t>
                </a:r>
                <a:r>
                  <a:rPr lang="fr-FR" sz="12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dans votre meublé 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fr-FR" sz="12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pour un </a:t>
                </a:r>
                <a:r>
                  <a:rPr lang="fr-FR" sz="12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prix total de 1050€ HT</a:t>
                </a:r>
              </a:p>
              <a:p>
                <a:pPr algn="ctr">
                  <a:spcAft>
                    <a:spcPts val="0"/>
                  </a:spcAft>
                </a:pPr>
                <a:endPara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Tarif de la nuitée : 1050/7 = 150€ HT</a:t>
                </a:r>
                <a:endParaRPr lang="fr-FR" sz="1200" b="1" kern="1200" dirty="0">
                  <a:solidFill>
                    <a:srgbClr val="000000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endParaRPr lang="fr-FR" sz="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9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fr-FR" sz="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" name="ZoneTexte 35">
                <a:extLst>
                  <a:ext uri="{FF2B5EF4-FFF2-40B4-BE49-F238E27FC236}">
                    <a16:creationId xmlns:a16="http://schemas.microsoft.com/office/drawing/2014/main" id="{B3DEAEC2-937E-4AA5-991D-FC25F0B9195A}"/>
                  </a:ext>
                </a:extLst>
              </p:cNvPr>
              <p:cNvSpPr txBox="1"/>
              <p:nvPr/>
            </p:nvSpPr>
            <p:spPr>
              <a:xfrm>
                <a:off x="-465026" y="1109905"/>
                <a:ext cx="3451212" cy="73866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150 / 4 = 37,50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 nuitée ramenée au coût 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 personne est donc de </a:t>
                </a: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37,50€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2" name="ZoneTexte 36">
                <a:extLst>
                  <a:ext uri="{FF2B5EF4-FFF2-40B4-BE49-F238E27FC236}">
                    <a16:creationId xmlns:a16="http://schemas.microsoft.com/office/drawing/2014/main" id="{31CC3ACE-CCCA-4202-B95C-05D1DBC9B6F0}"/>
                  </a:ext>
                </a:extLst>
              </p:cNvPr>
              <p:cNvSpPr txBox="1"/>
              <p:nvPr/>
            </p:nvSpPr>
            <p:spPr>
              <a:xfrm>
                <a:off x="-511937" y="1810976"/>
                <a:ext cx="3451212" cy="52322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5% de 37,50€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1,88€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3" name="ZoneTexte 39">
                <a:extLst>
                  <a:ext uri="{FF2B5EF4-FFF2-40B4-BE49-F238E27FC236}">
                    <a16:creationId xmlns:a16="http://schemas.microsoft.com/office/drawing/2014/main" id="{05D2A57D-4D22-4CF2-AFF1-526F9B942B9C}"/>
                  </a:ext>
                </a:extLst>
              </p:cNvPr>
              <p:cNvSpPr txBox="1"/>
              <p:nvPr/>
            </p:nvSpPr>
            <p:spPr>
              <a:xfrm>
                <a:off x="-405564" y="2386042"/>
                <a:ext cx="3451213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1,88€ </a:t>
                </a:r>
                <a:r>
                  <a:rPr lang="fr-FR" sz="1400" b="1" kern="1200" dirty="0">
                    <a:solidFill>
                      <a:srgbClr val="FF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&lt;</a:t>
                </a: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464F9529-B7F1-4ED8-BFF1-CB767698C3DC}"/>
              </a:ext>
            </a:extLst>
          </p:cNvPr>
          <p:cNvGrpSpPr/>
          <p:nvPr/>
        </p:nvGrpSpPr>
        <p:grpSpPr>
          <a:xfrm>
            <a:off x="3309093" y="2539612"/>
            <a:ext cx="3514008" cy="1093186"/>
            <a:chOff x="4135346" y="4019272"/>
            <a:chExt cx="3514055" cy="109351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BB3E81-A865-48AE-96E2-4CAE2AB0E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4267" y="4019272"/>
              <a:ext cx="3437301" cy="90577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ZoneTexte 3">
              <a:extLst>
                <a:ext uri="{FF2B5EF4-FFF2-40B4-BE49-F238E27FC236}">
                  <a16:creationId xmlns:a16="http://schemas.microsoft.com/office/drawing/2014/main" id="{683BCEFB-15D1-4A5F-82B2-AFB84DA63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5346" y="4045134"/>
              <a:ext cx="3514055" cy="1067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nuitée est </a:t>
              </a:r>
              <a:r>
                <a:rPr lang="fr-FR" sz="10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ramenée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au coût par personne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ces personnes soient assujetties ou non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),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taxe est donc calculée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sur le coût de la nuitée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recalculée.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Mais seules les personnes assujetties</a:t>
              </a:r>
              <a:r>
                <a:rPr lang="fr-FR" sz="1100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devront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B0FF3D89-3DAD-4C80-AC4F-914AA5D53097}"/>
              </a:ext>
            </a:extLst>
          </p:cNvPr>
          <p:cNvSpPr/>
          <p:nvPr/>
        </p:nvSpPr>
        <p:spPr>
          <a:xfrm>
            <a:off x="2281623" y="2772594"/>
            <a:ext cx="1007919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959E5F9F-D256-4405-B23B-B82609F9F512}"/>
              </a:ext>
            </a:extLst>
          </p:cNvPr>
          <p:cNvGrpSpPr/>
          <p:nvPr/>
        </p:nvGrpSpPr>
        <p:grpSpPr>
          <a:xfrm>
            <a:off x="3413432" y="1590321"/>
            <a:ext cx="3260090" cy="767906"/>
            <a:chOff x="4483493" y="4027246"/>
            <a:chExt cx="3260243" cy="76813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A907E8-6CAC-4709-8706-90025AF0E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6"/>
              <a:ext cx="3260243" cy="7681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ZoneTexte 3">
              <a:extLst>
                <a:ext uri="{FF2B5EF4-FFF2-40B4-BE49-F238E27FC236}">
                  <a16:creationId xmlns:a16="http://schemas.microsoft.com/office/drawing/2014/main" id="{96ED9C4E-33B5-4200-88F5-D225C4908D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29"/>
              <a:ext cx="3252111" cy="75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tarif de la nuitée, base du calcul de la taxe, se calcule donc</a:t>
              </a:r>
              <a:r>
                <a:rPr lang="fr-FR" sz="105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en fonction du loyer total du séjour (HT) et du nombre de nuits composant le séjour</a:t>
              </a: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Il est donc chaque fois différent.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05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ACDCEBC9-425B-45F0-A250-37ADD61F5F8C}"/>
              </a:ext>
            </a:extLst>
          </p:cNvPr>
          <p:cNvSpPr/>
          <p:nvPr/>
        </p:nvSpPr>
        <p:spPr>
          <a:xfrm>
            <a:off x="2645662" y="3658241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CD40810-536E-477D-B05C-BDAEE7DE40F1}"/>
              </a:ext>
            </a:extLst>
          </p:cNvPr>
          <p:cNvGrpSpPr/>
          <p:nvPr/>
        </p:nvGrpSpPr>
        <p:grpSpPr>
          <a:xfrm>
            <a:off x="3451704" y="3559717"/>
            <a:ext cx="3260090" cy="523875"/>
            <a:chOff x="4483493" y="4027247"/>
            <a:chExt cx="3260243" cy="5245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593371-D88A-4DCA-ABC0-0BDD58072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7"/>
              <a:ext cx="3260243" cy="5245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ZoneTexte 3">
              <a:extLst>
                <a:ext uri="{FF2B5EF4-FFF2-40B4-BE49-F238E27FC236}">
                  <a16:creationId xmlns:a16="http://schemas.microsoft.com/office/drawing/2014/main" id="{9002017D-2D18-44B2-9BBB-F8D12BEDB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15"/>
              <a:ext cx="3252111" cy="481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dû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ici de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0.75€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CC54255-6A97-440D-90F4-B0E1841DB36F}"/>
              </a:ext>
            </a:extLst>
          </p:cNvPr>
          <p:cNvGrpSpPr/>
          <p:nvPr/>
        </p:nvGrpSpPr>
        <p:grpSpPr>
          <a:xfrm>
            <a:off x="3299355" y="4182628"/>
            <a:ext cx="3585210" cy="2572711"/>
            <a:chOff x="4157996" y="4027247"/>
            <a:chExt cx="3585740" cy="124301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CA5C456-105B-4715-A832-B44998733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996" y="4027247"/>
              <a:ext cx="3585740" cy="1210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ZoneTexte 3">
              <a:extLst>
                <a:ext uri="{FF2B5EF4-FFF2-40B4-BE49-F238E27FC236}">
                  <a16:creationId xmlns:a16="http://schemas.microsoft.com/office/drawing/2014/main" id="{1C62451F-C452-44B1-9F80-A04F268418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136" y="4027247"/>
              <a:ext cx="3527139" cy="1243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 montant est ensuite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comparé au plus haut tarif adopté par la collectivité (4€/pers/nuit pour la catégorie « palaces »)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au-delà duquel le montant ne peut aller :</a:t>
              </a:r>
            </a:p>
            <a:p>
              <a:pPr algn="just"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5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Ici, le montant calculé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plus bas 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4€, il est donc appliqué </a:t>
              </a:r>
              <a:r>
                <a:rPr lang="fr-FR" sz="1100" b="1" u="dbl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pPr algn="just">
                <a:spcAft>
                  <a:spcPts val="0"/>
                </a:spcAft>
              </a:pPr>
              <a:endParaRPr lang="fr-FR" sz="1100" b="1" dirty="0">
                <a:solidFill>
                  <a:srgbClr val="FFFFFF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Ici, en revanche, le montant calculé </a:t>
              </a:r>
              <a:r>
                <a:rPr lang="fr-FR" sz="1100" b="1" u="sng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étant plus élevé</a:t>
              </a:r>
              <a:r>
                <a:rPr lang="fr-FR" sz="1100" b="1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que 4€, c’est ce dernier qui ser</a:t>
              </a:r>
              <a:r>
                <a:rPr lang="fr-FR" sz="1100" b="1" dirty="0">
                  <a:solidFill>
                    <a:srgbClr val="FFFFFF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appliqué </a:t>
              </a:r>
              <a:r>
                <a:rPr lang="fr-FR" sz="1100" b="1" u="dbl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assujettie et par nuit.</a:t>
              </a:r>
              <a:endParaRPr lang="fr-FR" sz="1100" b="1" u="db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57317421-7D71-4DB9-83E9-1F052D46CF61}"/>
              </a:ext>
            </a:extLst>
          </p:cNvPr>
          <p:cNvSpPr/>
          <p:nvPr/>
        </p:nvSpPr>
        <p:spPr>
          <a:xfrm>
            <a:off x="2500488" y="4362344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58033076-285F-4DED-8404-1FA3D9987DF6}"/>
              </a:ext>
            </a:extLst>
          </p:cNvPr>
          <p:cNvSpPr/>
          <p:nvPr/>
        </p:nvSpPr>
        <p:spPr>
          <a:xfrm>
            <a:off x="2724992" y="2170006"/>
            <a:ext cx="679898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3177518" y="371980"/>
            <a:ext cx="3571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Procédure et exemples de calculs</a:t>
            </a:r>
          </a:p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0BEEE26A-596E-4682-80A8-B74D4485E802}"/>
              </a:ext>
            </a:extLst>
          </p:cNvPr>
          <p:cNvGrpSpPr/>
          <p:nvPr/>
        </p:nvGrpSpPr>
        <p:grpSpPr>
          <a:xfrm>
            <a:off x="6912835" y="1308767"/>
            <a:ext cx="2915987" cy="5250274"/>
            <a:chOff x="408181" y="1066260"/>
            <a:chExt cx="2915987" cy="525027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DCD7D9A-F444-4E74-B49B-0E064CF8A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08" y="1098070"/>
              <a:ext cx="2630227" cy="5218464"/>
            </a:xfrm>
            <a:prstGeom prst="rect">
              <a:avLst/>
            </a:prstGeom>
            <a:solidFill>
              <a:srgbClr val="68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0" name="Groupe 29">
              <a:extLst>
                <a:ext uri="{FF2B5EF4-FFF2-40B4-BE49-F238E27FC236}">
                  <a16:creationId xmlns:a16="http://schemas.microsoft.com/office/drawing/2014/main" id="{93A5A204-03B5-4740-9EC6-E3BA62B61A6A}"/>
                </a:ext>
              </a:extLst>
            </p:cNvPr>
            <p:cNvGrpSpPr/>
            <p:nvPr/>
          </p:nvGrpSpPr>
          <p:grpSpPr>
            <a:xfrm>
              <a:off x="408181" y="1066260"/>
              <a:ext cx="2915987" cy="3376837"/>
              <a:chOff x="-514540" y="-65354"/>
              <a:chExt cx="3560189" cy="2759174"/>
            </a:xfrm>
          </p:grpSpPr>
          <p:sp>
            <p:nvSpPr>
              <p:cNvPr id="31" name="ZoneTexte 7">
                <a:extLst>
                  <a:ext uri="{FF2B5EF4-FFF2-40B4-BE49-F238E27FC236}">
                    <a16:creationId xmlns:a16="http://schemas.microsoft.com/office/drawing/2014/main" id="{78F1A741-A179-4AFC-B698-0344BC7005BC}"/>
                  </a:ext>
                </a:extLst>
              </p:cNvPr>
              <p:cNvSpPr txBox="1"/>
              <p:nvPr/>
            </p:nvSpPr>
            <p:spPr>
              <a:xfrm>
                <a:off x="-514540" y="-65354"/>
                <a:ext cx="3448780" cy="108394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b="1" kern="1200" dirty="0">
                    <a:solidFill>
                      <a:srgbClr val="FFFFFF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 n°2 </a:t>
                </a:r>
                <a:endParaRPr lang="fr-FR" sz="10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adultes </a:t>
                </a:r>
                <a:r>
                  <a:rPr lang="fr-FR" sz="1200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logent </a:t>
                </a: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nuits  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fr-FR" sz="1200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dans votre meublé 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fr-FR" sz="1200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pour un </a:t>
                </a: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prix total de 1200€ HT</a:t>
                </a:r>
              </a:p>
              <a:p>
                <a:pPr algn="ctr">
                  <a:spcAft>
                    <a:spcPts val="0"/>
                  </a:spcAft>
                </a:pPr>
                <a:endParaRPr lang="fr-FR" sz="1200" b="1" dirty="0">
                  <a:solidFill>
                    <a:srgbClr val="000000"/>
                  </a:solidFill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2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Tarif de la nuitée : 1200/3 = 400€ HT</a:t>
                </a:r>
              </a:p>
              <a:p>
                <a:pPr algn="ctr">
                  <a:spcAft>
                    <a:spcPts val="0"/>
                  </a:spcAft>
                </a:pPr>
                <a:endParaRPr lang="fr-FR" sz="12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endParaRPr lang="fr-FR" sz="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ZoneTexte 35">
                <a:extLst>
                  <a:ext uri="{FF2B5EF4-FFF2-40B4-BE49-F238E27FC236}">
                    <a16:creationId xmlns:a16="http://schemas.microsoft.com/office/drawing/2014/main" id="{0A4F0884-B978-48AB-BCE3-09C9014D52CD}"/>
                  </a:ext>
                </a:extLst>
              </p:cNvPr>
              <p:cNvSpPr txBox="1"/>
              <p:nvPr/>
            </p:nvSpPr>
            <p:spPr>
              <a:xfrm>
                <a:off x="-488202" y="1166592"/>
                <a:ext cx="3451212" cy="73866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400 / 2 = 200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 nuitée ramenée au coût </a:t>
                </a:r>
              </a:p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 personne est donc de </a:t>
                </a:r>
                <a:r>
                  <a:rPr lang="fr-FR" sz="1400" b="1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200</a:t>
                </a: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ZoneTexte 36">
                <a:extLst>
                  <a:ext uri="{FF2B5EF4-FFF2-40B4-BE49-F238E27FC236}">
                    <a16:creationId xmlns:a16="http://schemas.microsoft.com/office/drawing/2014/main" id="{2D94E33C-FC15-4B76-B066-BEAA39153030}"/>
                  </a:ext>
                </a:extLst>
              </p:cNvPr>
              <p:cNvSpPr txBox="1"/>
              <p:nvPr/>
            </p:nvSpPr>
            <p:spPr>
              <a:xfrm>
                <a:off x="-511937" y="1810976"/>
                <a:ext cx="3451212" cy="52322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5% de </a:t>
                </a:r>
                <a:r>
                  <a:rPr lang="fr-FR" sz="1400" dirty="0">
                    <a:solidFill>
                      <a:srgbClr val="00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200</a:t>
                </a:r>
                <a:r>
                  <a:rPr lang="fr-FR" sz="1400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10€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4" name="ZoneTexte 39">
                <a:extLst>
                  <a:ext uri="{FF2B5EF4-FFF2-40B4-BE49-F238E27FC236}">
                    <a16:creationId xmlns:a16="http://schemas.microsoft.com/office/drawing/2014/main" id="{F572BB61-1719-42EC-A421-53C0B53D2B65}"/>
                  </a:ext>
                </a:extLst>
              </p:cNvPr>
              <p:cNvSpPr txBox="1"/>
              <p:nvPr/>
            </p:nvSpPr>
            <p:spPr>
              <a:xfrm>
                <a:off x="-405564" y="2386043"/>
                <a:ext cx="3451213" cy="3077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10€ </a:t>
                </a:r>
                <a:r>
                  <a:rPr lang="fr-FR" sz="1400" b="1" dirty="0">
                    <a:solidFill>
                      <a:srgbClr val="FF0000"/>
                    </a:solidFill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fr-FR" sz="1400" b="1" kern="1200" dirty="0">
                    <a:solidFill>
                      <a:srgbClr val="000000"/>
                    </a:solidFill>
                    <a:effectLst/>
                    <a:latin typeface="Corbel" panose="020B0503020204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4€</a:t>
                </a:r>
                <a:endParaRPr lang="fr-FR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557E7128-21C2-475F-8C1E-927F39A07512}"/>
              </a:ext>
            </a:extLst>
          </p:cNvPr>
          <p:cNvGrpSpPr/>
          <p:nvPr/>
        </p:nvGrpSpPr>
        <p:grpSpPr>
          <a:xfrm>
            <a:off x="2063706" y="3611517"/>
            <a:ext cx="2380039" cy="1807169"/>
            <a:chOff x="1914666" y="2968061"/>
            <a:chExt cx="2829612" cy="2598462"/>
          </a:xfrm>
        </p:grpSpPr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C608F6FA-DE3E-43A7-B0CA-07E2635AF816}"/>
                </a:ext>
              </a:extLst>
            </p:cNvPr>
            <p:cNvSpPr/>
            <p:nvPr/>
          </p:nvSpPr>
          <p:spPr>
            <a:xfrm rot="10955193">
              <a:off x="1914666" y="2968061"/>
              <a:ext cx="2829612" cy="2438802"/>
            </a:xfrm>
            <a:prstGeom prst="arc">
              <a:avLst>
                <a:gd name="adj1" fmla="val 16200000"/>
                <a:gd name="adj2" fmla="val 21017948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AAFDA4AE-5795-4870-81CF-7F8318800377}"/>
                </a:ext>
              </a:extLst>
            </p:cNvPr>
            <p:cNvSpPr/>
            <p:nvPr/>
          </p:nvSpPr>
          <p:spPr>
            <a:xfrm rot="17884443">
              <a:off x="3040992" y="5278588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91A41EF-47F3-4A6D-8C08-8EA47002DFD0}"/>
              </a:ext>
            </a:extLst>
          </p:cNvPr>
          <p:cNvGrpSpPr/>
          <p:nvPr/>
        </p:nvGrpSpPr>
        <p:grpSpPr>
          <a:xfrm>
            <a:off x="5042384" y="2729670"/>
            <a:ext cx="3611284" cy="3570863"/>
            <a:chOff x="-131495" y="1985564"/>
            <a:chExt cx="3611284" cy="3570863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19FEC373-EEDF-44C5-ABFB-191D3E377257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E421788D-FFB8-42FD-8386-7C3A9793C484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sp>
        <p:nvSpPr>
          <p:cNvPr id="41" name="Flèche : droite 40">
            <a:extLst>
              <a:ext uri="{FF2B5EF4-FFF2-40B4-BE49-F238E27FC236}">
                <a16:creationId xmlns:a16="http://schemas.microsoft.com/office/drawing/2014/main" id="{9754683A-EF4C-4F07-B324-34A179EB32EC}"/>
              </a:ext>
            </a:extLst>
          </p:cNvPr>
          <p:cNvSpPr/>
          <p:nvPr/>
        </p:nvSpPr>
        <p:spPr>
          <a:xfrm rot="10800000">
            <a:off x="6655631" y="2139721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2" name="Flèche : droite 41">
            <a:extLst>
              <a:ext uri="{FF2B5EF4-FFF2-40B4-BE49-F238E27FC236}">
                <a16:creationId xmlns:a16="http://schemas.microsoft.com/office/drawing/2014/main" id="{186FF129-EBF9-432C-A0AD-2CA7E45ABFB9}"/>
              </a:ext>
            </a:extLst>
          </p:cNvPr>
          <p:cNvSpPr/>
          <p:nvPr/>
        </p:nvSpPr>
        <p:spPr>
          <a:xfrm rot="10800000">
            <a:off x="6839517" y="2858458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2F3A1441-DBC7-436B-BB09-DDC8D3340F1E}"/>
              </a:ext>
            </a:extLst>
          </p:cNvPr>
          <p:cNvSpPr/>
          <p:nvPr/>
        </p:nvSpPr>
        <p:spPr>
          <a:xfrm rot="10800000">
            <a:off x="6770618" y="3658241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4" name="Flèche : droite 43">
            <a:extLst>
              <a:ext uri="{FF2B5EF4-FFF2-40B4-BE49-F238E27FC236}">
                <a16:creationId xmlns:a16="http://schemas.microsoft.com/office/drawing/2014/main" id="{95658A32-0154-4E1A-8A85-39E973AFD006}"/>
              </a:ext>
            </a:extLst>
          </p:cNvPr>
          <p:cNvSpPr/>
          <p:nvPr/>
        </p:nvSpPr>
        <p:spPr>
          <a:xfrm rot="10800000">
            <a:off x="6896464" y="4356677"/>
            <a:ext cx="784860" cy="224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2" y="89512"/>
            <a:ext cx="1287692" cy="9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ZoneTexte 39">
            <a:extLst>
              <a:ext uri="{FF2B5EF4-FFF2-40B4-BE49-F238E27FC236}">
                <a16:creationId xmlns:a16="http://schemas.microsoft.com/office/drawing/2014/main" id="{AD5D0B27-87B0-461E-A6DD-C42B8B514E01}"/>
              </a:ext>
            </a:extLst>
          </p:cNvPr>
          <p:cNvSpPr txBox="1"/>
          <p:nvPr/>
        </p:nvSpPr>
        <p:spPr>
          <a:xfrm>
            <a:off x="307420" y="5633706"/>
            <a:ext cx="2826730" cy="7547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 b="1" u="sng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Taxe de séjour à facturer : </a:t>
            </a:r>
          </a:p>
          <a:p>
            <a:pPr algn="ctr">
              <a:spcAft>
                <a:spcPts val="0"/>
              </a:spcAft>
            </a:pP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1,88€ x 3 pers.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ssujetties x 7 nuits</a:t>
            </a:r>
          </a:p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39,48€</a:t>
            </a:r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ZoneTexte 39">
            <a:extLst>
              <a:ext uri="{FF2B5EF4-FFF2-40B4-BE49-F238E27FC236}">
                <a16:creationId xmlns:a16="http://schemas.microsoft.com/office/drawing/2014/main" id="{3BDCD820-7F69-44E7-9DC9-6ACD96D882C6}"/>
              </a:ext>
            </a:extLst>
          </p:cNvPr>
          <p:cNvSpPr txBox="1"/>
          <p:nvPr/>
        </p:nvSpPr>
        <p:spPr>
          <a:xfrm>
            <a:off x="8235730" y="5298938"/>
            <a:ext cx="1443340" cy="13410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 b="1" u="sng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Taxe de séjour à facturer : </a:t>
            </a:r>
          </a:p>
          <a:p>
            <a:pPr algn="ctr">
              <a:spcAft>
                <a:spcPts val="0"/>
              </a:spcAft>
            </a:pP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4€ x 2 pers. </a:t>
            </a:r>
            <a:r>
              <a:rPr lang="fr-FR" sz="12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fr-FR" sz="1200" b="1" kern="12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ssujetties x 3 nuits</a:t>
            </a:r>
          </a:p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24€</a:t>
            </a:r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1980803C-FC6F-4882-BBC1-B7064CB989A5}"/>
              </a:ext>
            </a:extLst>
          </p:cNvPr>
          <p:cNvGrpSpPr/>
          <p:nvPr/>
        </p:nvGrpSpPr>
        <p:grpSpPr>
          <a:xfrm>
            <a:off x="1881015" y="-381434"/>
            <a:ext cx="2013774" cy="2042626"/>
            <a:chOff x="-131495" y="1985564"/>
            <a:chExt cx="3611284" cy="3570863"/>
          </a:xfrm>
        </p:grpSpPr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2F566820-6EA3-4922-89EB-8E0CA42A007A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57895131-BE06-4C10-86BB-608FFA3B0A39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34F7AD71-95B1-4A59-B0CB-556FA99FD7CA}"/>
              </a:ext>
            </a:extLst>
          </p:cNvPr>
          <p:cNvGrpSpPr/>
          <p:nvPr/>
        </p:nvGrpSpPr>
        <p:grpSpPr>
          <a:xfrm>
            <a:off x="6059300" y="-516167"/>
            <a:ext cx="1356742" cy="2120583"/>
            <a:chOff x="1793152" y="2861691"/>
            <a:chExt cx="1866713" cy="2328061"/>
          </a:xfrm>
        </p:grpSpPr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C61B56D2-7642-4201-B9A8-FBD4DBF5276F}"/>
                </a:ext>
              </a:extLst>
            </p:cNvPr>
            <p:cNvSpPr/>
            <p:nvPr/>
          </p:nvSpPr>
          <p:spPr>
            <a:xfrm rot="10234009">
              <a:off x="1793152" y="2861691"/>
              <a:ext cx="1866713" cy="2161076"/>
            </a:xfrm>
            <a:prstGeom prst="arc">
              <a:avLst>
                <a:gd name="adj1" fmla="val 16235551"/>
                <a:gd name="adj2" fmla="val 20877133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A7319ADB-2FAD-4BF9-B35F-A67236241CE2}"/>
                </a:ext>
              </a:extLst>
            </p:cNvPr>
            <p:cNvSpPr/>
            <p:nvPr/>
          </p:nvSpPr>
          <p:spPr>
            <a:xfrm rot="17884443">
              <a:off x="2804102" y="4901817"/>
              <a:ext cx="273050" cy="302820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/>
            </a:p>
          </p:txBody>
        </p:sp>
      </p:grpSp>
      <p:sp>
        <p:nvSpPr>
          <p:cNvPr id="24" name="Ellipse 23">
            <a:extLst>
              <a:ext uri="{FF2B5EF4-FFF2-40B4-BE49-F238E27FC236}">
                <a16:creationId xmlns:a16="http://schemas.microsoft.com/office/drawing/2014/main" id="{4D1CDDDD-77F1-4395-9575-7679A0816279}"/>
              </a:ext>
            </a:extLst>
          </p:cNvPr>
          <p:cNvSpPr/>
          <p:nvPr/>
        </p:nvSpPr>
        <p:spPr>
          <a:xfrm>
            <a:off x="1194136" y="4318505"/>
            <a:ext cx="1181668" cy="393195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022A4976-F85D-4298-9D1E-3138124CFC79}"/>
              </a:ext>
            </a:extLst>
          </p:cNvPr>
          <p:cNvSpPr/>
          <p:nvPr/>
        </p:nvSpPr>
        <p:spPr>
          <a:xfrm>
            <a:off x="7830339" y="4292409"/>
            <a:ext cx="1181668" cy="393195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48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e 118">
            <a:extLst>
              <a:ext uri="{FF2B5EF4-FFF2-40B4-BE49-F238E27FC236}">
                <a16:creationId xmlns:a16="http://schemas.microsoft.com/office/drawing/2014/main" id="{C3BAD720-7894-4C6A-A2D5-162BDBE7D311}"/>
              </a:ext>
            </a:extLst>
          </p:cNvPr>
          <p:cNvGrpSpPr/>
          <p:nvPr/>
        </p:nvGrpSpPr>
        <p:grpSpPr>
          <a:xfrm>
            <a:off x="8313903" y="3855154"/>
            <a:ext cx="1230231" cy="826461"/>
            <a:chOff x="1107155" y="1406643"/>
            <a:chExt cx="1230231" cy="826461"/>
          </a:xfrm>
        </p:grpSpPr>
        <p:sp>
          <p:nvSpPr>
            <p:cNvPr id="120" name="ZoneTexte 119">
              <a:extLst>
                <a:ext uri="{FF2B5EF4-FFF2-40B4-BE49-F238E27FC236}">
                  <a16:creationId xmlns:a16="http://schemas.microsoft.com/office/drawing/2014/main" id="{87F8C128-2325-4F87-8D2B-931AB725A713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0777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Tarif plafond :</a:t>
              </a:r>
            </a:p>
          </p:txBody>
        </p:sp>
        <p:sp>
          <p:nvSpPr>
            <p:cNvPr id="121" name="ZoneTexte 120">
              <a:extLst>
                <a:ext uri="{FF2B5EF4-FFF2-40B4-BE49-F238E27FC236}">
                  <a16:creationId xmlns:a16="http://schemas.microsoft.com/office/drawing/2014/main" id="{A45FF997-0994-4749-8A4E-FA6500EF642C}"/>
                </a:ext>
              </a:extLst>
            </p:cNvPr>
            <p:cNvSpPr txBox="1"/>
            <p:nvPr/>
          </p:nvSpPr>
          <p:spPr>
            <a:xfrm>
              <a:off x="1107158" y="1709884"/>
              <a:ext cx="1230228" cy="523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dirty="0">
                  <a:solidFill>
                    <a:schemeClr val="bg1"/>
                  </a:solidFill>
                </a:rPr>
                <a:t>4 €</a:t>
              </a:r>
            </a:p>
          </p:txBody>
        </p:sp>
      </p:grpSp>
      <p:sp>
        <p:nvSpPr>
          <p:cNvPr id="117" name="Flèche : droite 116">
            <a:extLst>
              <a:ext uri="{FF2B5EF4-FFF2-40B4-BE49-F238E27FC236}">
                <a16:creationId xmlns:a16="http://schemas.microsoft.com/office/drawing/2014/main" id="{C3D479FA-05AF-4DC8-A32A-16E6E565E1A1}"/>
              </a:ext>
            </a:extLst>
          </p:cNvPr>
          <p:cNvSpPr/>
          <p:nvPr/>
        </p:nvSpPr>
        <p:spPr>
          <a:xfrm rot="17358623">
            <a:off x="8192655" y="4783761"/>
            <a:ext cx="1256569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9" name="Groupe 138">
            <a:extLst>
              <a:ext uri="{FF2B5EF4-FFF2-40B4-BE49-F238E27FC236}">
                <a16:creationId xmlns:a16="http://schemas.microsoft.com/office/drawing/2014/main" id="{DB7D430D-FE55-4ABC-B219-4C80E203B21B}"/>
              </a:ext>
            </a:extLst>
          </p:cNvPr>
          <p:cNvGrpSpPr/>
          <p:nvPr/>
        </p:nvGrpSpPr>
        <p:grpSpPr>
          <a:xfrm>
            <a:off x="6793886" y="3857878"/>
            <a:ext cx="1371072" cy="830997"/>
            <a:chOff x="690141" y="1406643"/>
            <a:chExt cx="1371072" cy="830997"/>
          </a:xfrm>
        </p:grpSpPr>
        <p:sp>
          <p:nvSpPr>
            <p:cNvPr id="140" name="ZoneTexte 139">
              <a:extLst>
                <a:ext uri="{FF2B5EF4-FFF2-40B4-BE49-F238E27FC236}">
                  <a16:creationId xmlns:a16="http://schemas.microsoft.com/office/drawing/2014/main" id="{263BE302-5789-4642-9B21-986160397008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41" name="ZoneTexte 140">
              <a:extLst>
                <a:ext uri="{FF2B5EF4-FFF2-40B4-BE49-F238E27FC236}">
                  <a16:creationId xmlns:a16="http://schemas.microsoft.com/office/drawing/2014/main" id="{11AE78B6-73BF-4F37-8AA2-2514DCBE66A3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6" name="Flèche : droite 115">
            <a:extLst>
              <a:ext uri="{FF2B5EF4-FFF2-40B4-BE49-F238E27FC236}">
                <a16:creationId xmlns:a16="http://schemas.microsoft.com/office/drawing/2014/main" id="{4CD2A6EC-E50C-4701-9C31-6869C4CE5F7A}"/>
              </a:ext>
            </a:extLst>
          </p:cNvPr>
          <p:cNvSpPr/>
          <p:nvPr/>
        </p:nvSpPr>
        <p:spPr>
          <a:xfrm rot="14431747">
            <a:off x="7091846" y="47837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Flèche : droite 137">
            <a:extLst>
              <a:ext uri="{FF2B5EF4-FFF2-40B4-BE49-F238E27FC236}">
                <a16:creationId xmlns:a16="http://schemas.microsoft.com/office/drawing/2014/main" id="{8F2DCA63-C780-4BA1-AE36-76D8BC29E81E}"/>
              </a:ext>
            </a:extLst>
          </p:cNvPr>
          <p:cNvSpPr/>
          <p:nvPr/>
        </p:nvSpPr>
        <p:spPr>
          <a:xfrm rot="14282887">
            <a:off x="7486433" y="5029412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CD40810-536E-477D-B05C-BDAEE7DE40F1}"/>
              </a:ext>
            </a:extLst>
          </p:cNvPr>
          <p:cNvGrpSpPr/>
          <p:nvPr/>
        </p:nvGrpSpPr>
        <p:grpSpPr>
          <a:xfrm>
            <a:off x="1816281" y="-1908606"/>
            <a:ext cx="3260090" cy="523875"/>
            <a:chOff x="4483493" y="4027247"/>
            <a:chExt cx="3260243" cy="5245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593371-D88A-4DCA-ABC0-0BDD58072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493" y="4027247"/>
              <a:ext cx="3260243" cy="5245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ZoneTexte 3">
              <a:extLst>
                <a:ext uri="{FF2B5EF4-FFF2-40B4-BE49-F238E27FC236}">
                  <a16:creationId xmlns:a16="http://schemas.microsoft.com/office/drawing/2014/main" id="{9002017D-2D18-44B2-9BBB-F8D12BEDB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3507" y="4045115"/>
              <a:ext cx="3252111" cy="481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 montant dû 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par personne </a:t>
              </a:r>
              <a:r>
                <a:rPr lang="fr-FR" sz="1100" b="1" u="sng" kern="1200" dirty="0" err="1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assujetie</a:t>
              </a:r>
              <a:r>
                <a:rPr lang="fr-FR" sz="1100" b="1" u="sng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et par nuit</a:t>
              </a:r>
              <a:r>
                <a:rPr lang="fr-FR" sz="1100" b="1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 ici de 0.75€. 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fr-FR" sz="1100" kern="1200" dirty="0">
                  <a:solidFill>
                    <a:srgbClr val="FFFFFF"/>
                  </a:solidFill>
                  <a:effectLst/>
                  <a:latin typeface="Corbel" panose="020B0503020204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D5385DB-753F-44ED-9E42-2C39CB941FDA}"/>
              </a:ext>
            </a:extLst>
          </p:cNvPr>
          <p:cNvSpPr/>
          <p:nvPr/>
        </p:nvSpPr>
        <p:spPr>
          <a:xfrm>
            <a:off x="2866851" y="342528"/>
            <a:ext cx="1674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Outil de calcul </a:t>
            </a:r>
            <a:endParaRPr lang="fr-FR" dirty="0"/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91A41EF-47F3-4A6D-8C08-8EA47002DFD0}"/>
              </a:ext>
            </a:extLst>
          </p:cNvPr>
          <p:cNvGrpSpPr/>
          <p:nvPr/>
        </p:nvGrpSpPr>
        <p:grpSpPr>
          <a:xfrm>
            <a:off x="1650552" y="-362687"/>
            <a:ext cx="2013774" cy="2042626"/>
            <a:chOff x="-131495" y="1985564"/>
            <a:chExt cx="3611284" cy="3570863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19FEC373-EEDF-44C5-ABFB-191D3E377257}"/>
                </a:ext>
              </a:extLst>
            </p:cNvPr>
            <p:cNvSpPr/>
            <p:nvPr/>
          </p:nvSpPr>
          <p:spPr>
            <a:xfrm rot="5989094">
              <a:off x="-60318" y="1914387"/>
              <a:ext cx="3468930" cy="3611284"/>
            </a:xfrm>
            <a:prstGeom prst="arc">
              <a:avLst>
                <a:gd name="adj1" fmla="val 15994192"/>
                <a:gd name="adj2" fmla="val 20801750"/>
              </a:avLst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E421788D-FFB8-42FD-8386-7C3A9793C484}"/>
                </a:ext>
              </a:extLst>
            </p:cNvPr>
            <p:cNvSpPr/>
            <p:nvPr/>
          </p:nvSpPr>
          <p:spPr>
            <a:xfrm rot="6243463">
              <a:off x="1648001" y="5247862"/>
              <a:ext cx="326468" cy="290662"/>
            </a:xfrm>
            <a:custGeom>
              <a:avLst/>
              <a:gdLst>
                <a:gd name="connsiteX0" fmla="*/ 328474 w 436568"/>
                <a:gd name="connsiteY0" fmla="*/ 0 h 319738"/>
                <a:gd name="connsiteX1" fmla="*/ 417250 w 436568"/>
                <a:gd name="connsiteY1" fmla="*/ 319596 h 319738"/>
                <a:gd name="connsiteX2" fmla="*/ 0 w 436568"/>
                <a:gd name="connsiteY2" fmla="*/ 44388 h 319738"/>
                <a:gd name="connsiteX3" fmla="*/ 0 w 436568"/>
                <a:gd name="connsiteY3" fmla="*/ 44388 h 31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6568" h="319738">
                  <a:moveTo>
                    <a:pt x="328474" y="0"/>
                  </a:moveTo>
                  <a:cubicBezTo>
                    <a:pt x="400235" y="156099"/>
                    <a:pt x="471996" y="312198"/>
                    <a:pt x="417250" y="319596"/>
                  </a:cubicBezTo>
                  <a:cubicBezTo>
                    <a:pt x="362504" y="326994"/>
                    <a:pt x="0" y="44388"/>
                    <a:pt x="0" y="44388"/>
                  </a:cubicBezTo>
                  <a:lnTo>
                    <a:pt x="0" y="44388"/>
                  </a:lnTo>
                </a:path>
              </a:pathLst>
            </a:custGeom>
            <a:noFill/>
            <a:ln w="222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pic>
        <p:nvPicPr>
          <p:cNvPr id="45" name="Image 2">
            <a:extLst>
              <a:ext uri="{FF2B5EF4-FFF2-40B4-BE49-F238E27FC236}">
                <a16:creationId xmlns:a16="http://schemas.microsoft.com/office/drawing/2014/main" id="{7362DD75-0848-4DD3-8092-CA5582736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2" y="89512"/>
            <a:ext cx="1287692" cy="9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2B19E26D-A4E0-41A2-83CE-EA0E35B7E1D8}"/>
              </a:ext>
            </a:extLst>
          </p:cNvPr>
          <p:cNvGrpSpPr/>
          <p:nvPr/>
        </p:nvGrpSpPr>
        <p:grpSpPr>
          <a:xfrm>
            <a:off x="372730" y="1284312"/>
            <a:ext cx="2045439" cy="1038288"/>
            <a:chOff x="1107157" y="1406643"/>
            <a:chExt cx="2045439" cy="1038288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510516D5-0DD4-40EF-9096-80D51A686A03}"/>
                </a:ext>
              </a:extLst>
            </p:cNvPr>
            <p:cNvSpPr txBox="1"/>
            <p:nvPr/>
          </p:nvSpPr>
          <p:spPr>
            <a:xfrm>
              <a:off x="1107157" y="1406643"/>
              <a:ext cx="204543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total du séjour HT : 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4EDC560B-0783-4ACD-8231-F2DDE4A9A744}"/>
                </a:ext>
              </a:extLst>
            </p:cNvPr>
            <p:cNvSpPr txBox="1"/>
            <p:nvPr/>
          </p:nvSpPr>
          <p:spPr>
            <a:xfrm>
              <a:off x="1107157" y="1719217"/>
              <a:ext cx="2045439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020D5251-8393-4AAD-B5EA-0DDA5746D956}"/>
              </a:ext>
            </a:extLst>
          </p:cNvPr>
          <p:cNvGrpSpPr/>
          <p:nvPr/>
        </p:nvGrpSpPr>
        <p:grpSpPr>
          <a:xfrm>
            <a:off x="372730" y="2695311"/>
            <a:ext cx="2255443" cy="1038547"/>
            <a:chOff x="1107156" y="1406643"/>
            <a:chExt cx="2255443" cy="1038547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800480C0-6A7F-491A-B0CA-1EDB5CDD4115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EE31C41F-3753-485F-9167-1702D9102445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5F5452C-A8A1-46FB-BEC5-EF1A6708C635}"/>
              </a:ext>
            </a:extLst>
          </p:cNvPr>
          <p:cNvGrpSpPr/>
          <p:nvPr/>
        </p:nvGrpSpPr>
        <p:grpSpPr>
          <a:xfrm>
            <a:off x="1186741" y="2384974"/>
            <a:ext cx="363648" cy="234928"/>
            <a:chOff x="4010685" y="3078163"/>
            <a:chExt cx="606582" cy="374628"/>
          </a:xfrm>
        </p:grpSpPr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1C1EEEB-FA55-46DD-A321-110E6A404A7B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03AF8988-D427-4F9D-88CA-D0653B1DE545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E2EFD433-EC26-4AC9-A57A-6E358E802B62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B4E86F88-BC97-4053-A4F0-D14335FD74FD}"/>
              </a:ext>
            </a:extLst>
          </p:cNvPr>
          <p:cNvGrpSpPr/>
          <p:nvPr/>
        </p:nvGrpSpPr>
        <p:grpSpPr>
          <a:xfrm>
            <a:off x="1146009" y="3859172"/>
            <a:ext cx="363648" cy="121141"/>
            <a:chOff x="3984469" y="3386006"/>
            <a:chExt cx="363648" cy="121141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450DF635-B48F-4D36-B72E-6D95AA70801B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801C9A-ED65-4252-93AE-B627AFA28B85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5BA3FC19-8AF8-4EDB-B040-E1FC24E8A9E7}"/>
              </a:ext>
            </a:extLst>
          </p:cNvPr>
          <p:cNvGrpSpPr/>
          <p:nvPr/>
        </p:nvGrpSpPr>
        <p:grpSpPr>
          <a:xfrm>
            <a:off x="372730" y="4114576"/>
            <a:ext cx="1526652" cy="1038993"/>
            <a:chOff x="1107158" y="1406643"/>
            <a:chExt cx="1526652" cy="1038993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3F914AAE-09E6-463D-BD7F-5FA7323C3397}"/>
                </a:ext>
              </a:extLst>
            </p:cNvPr>
            <p:cNvSpPr txBox="1"/>
            <p:nvPr/>
          </p:nvSpPr>
          <p:spPr>
            <a:xfrm>
              <a:off x="1107158" y="1406643"/>
              <a:ext cx="1526652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: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6637C57-9E73-40F6-96A0-06507A6886AA}"/>
                </a:ext>
              </a:extLst>
            </p:cNvPr>
            <p:cNvSpPr txBox="1"/>
            <p:nvPr/>
          </p:nvSpPr>
          <p:spPr>
            <a:xfrm>
              <a:off x="1109214" y="1719922"/>
              <a:ext cx="15245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D6608B81-5685-4965-9BED-F95AF933404A}"/>
              </a:ext>
            </a:extLst>
          </p:cNvPr>
          <p:cNvGrpSpPr/>
          <p:nvPr/>
        </p:nvGrpSpPr>
        <p:grpSpPr>
          <a:xfrm>
            <a:off x="1159855" y="5232981"/>
            <a:ext cx="363648" cy="234928"/>
            <a:chOff x="4010685" y="3078163"/>
            <a:chExt cx="606582" cy="374628"/>
          </a:xfrm>
        </p:grpSpPr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C75C38B1-8673-4FA2-A48A-31B5B2265789}"/>
                </a:ext>
              </a:extLst>
            </p:cNvPr>
            <p:cNvCxnSpPr>
              <a:cxnSpLocks/>
            </p:cNvCxnSpPr>
            <p:nvPr/>
          </p:nvCxnSpPr>
          <p:spPr>
            <a:xfrm>
              <a:off x="4010685" y="3259248"/>
              <a:ext cx="60658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2A8DB7E9-9AB8-40F9-AF8F-68B867CD732E}"/>
                </a:ext>
              </a:extLst>
            </p:cNvPr>
            <p:cNvSpPr/>
            <p:nvPr/>
          </p:nvSpPr>
          <p:spPr>
            <a:xfrm>
              <a:off x="4269129" y="3078163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6B1B7A0E-4189-448E-9085-A4B417DFB887}"/>
                </a:ext>
              </a:extLst>
            </p:cNvPr>
            <p:cNvSpPr/>
            <p:nvPr/>
          </p:nvSpPr>
          <p:spPr>
            <a:xfrm>
              <a:off x="4269129" y="3363891"/>
              <a:ext cx="89694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BD0D3B80-99F0-4292-9EF6-6F630FAB825D}"/>
              </a:ext>
            </a:extLst>
          </p:cNvPr>
          <p:cNvGrpSpPr/>
          <p:nvPr/>
        </p:nvGrpSpPr>
        <p:grpSpPr>
          <a:xfrm>
            <a:off x="372730" y="5514348"/>
            <a:ext cx="1918996" cy="1033491"/>
            <a:chOff x="1107156" y="1406643"/>
            <a:chExt cx="1918996" cy="1033491"/>
          </a:xfrm>
        </p:grpSpPr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74E19496-DCB6-4433-846B-020498B73E75}"/>
                </a:ext>
              </a:extLst>
            </p:cNvPr>
            <p:cNvSpPr txBox="1"/>
            <p:nvPr/>
          </p:nvSpPr>
          <p:spPr>
            <a:xfrm>
              <a:off x="1107157" y="1406643"/>
              <a:ext cx="1918995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total de pers. :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EE7A3F8B-6DF4-4DCF-84ED-013F3EB82B45}"/>
                </a:ext>
              </a:extLst>
            </p:cNvPr>
            <p:cNvSpPr txBox="1"/>
            <p:nvPr/>
          </p:nvSpPr>
          <p:spPr>
            <a:xfrm>
              <a:off x="1107156" y="1714420"/>
              <a:ext cx="1918995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8403B7B2-B9CC-4510-80A6-07EE1098A8A4}"/>
              </a:ext>
            </a:extLst>
          </p:cNvPr>
          <p:cNvGrpSpPr/>
          <p:nvPr/>
        </p:nvGrpSpPr>
        <p:grpSpPr>
          <a:xfrm>
            <a:off x="2414764" y="5802658"/>
            <a:ext cx="363648" cy="121141"/>
            <a:chOff x="3984469" y="3386006"/>
            <a:chExt cx="363648" cy="121141"/>
          </a:xfrm>
        </p:grpSpPr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99530523-3E4A-42E6-88E0-6249CC0E7BC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8620B156-4A36-4FC3-9AFB-8AC0208A2CA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33D5DED9-1993-4B9F-B409-2A09D7AE7C57}"/>
              </a:ext>
            </a:extLst>
          </p:cNvPr>
          <p:cNvGrpSpPr/>
          <p:nvPr/>
        </p:nvGrpSpPr>
        <p:grpSpPr>
          <a:xfrm>
            <a:off x="2866851" y="5510921"/>
            <a:ext cx="2600810" cy="1031559"/>
            <a:chOff x="1106624" y="1406643"/>
            <a:chExt cx="2600810" cy="1031559"/>
          </a:xfrm>
        </p:grpSpPr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29466369-13D3-4346-AB9E-02164BA0A7B7}"/>
                </a:ext>
              </a:extLst>
            </p:cNvPr>
            <p:cNvSpPr txBox="1"/>
            <p:nvPr/>
          </p:nvSpPr>
          <p:spPr>
            <a:xfrm>
              <a:off x="1107155" y="1406643"/>
              <a:ext cx="2600279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Tarif de la nuitée par personne :</a:t>
              </a: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E6F0BB02-1A6E-481C-86B4-4E3F0A204366}"/>
                </a:ext>
              </a:extLst>
            </p:cNvPr>
            <p:cNvSpPr txBox="1"/>
            <p:nvPr/>
          </p:nvSpPr>
          <p:spPr>
            <a:xfrm>
              <a:off x="1106624" y="1712488"/>
              <a:ext cx="2600276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32EC5D47-F14B-4A4A-A40E-DC273F654D8F}"/>
              </a:ext>
            </a:extLst>
          </p:cNvPr>
          <p:cNvGrpSpPr/>
          <p:nvPr/>
        </p:nvGrpSpPr>
        <p:grpSpPr>
          <a:xfrm rot="21047858">
            <a:off x="5574402" y="5750909"/>
            <a:ext cx="245599" cy="255332"/>
            <a:chOff x="4149446" y="4857750"/>
            <a:chExt cx="245599" cy="255332"/>
          </a:xfrm>
        </p:grpSpPr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F208B8F1-7096-42DC-AD09-874DAB086F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9B2152-1C59-4595-AAC8-8BC4CB1F7B6B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435EB70A-7E67-427B-A147-5EAFF2986540}"/>
              </a:ext>
            </a:extLst>
          </p:cNvPr>
          <p:cNvGrpSpPr/>
          <p:nvPr/>
        </p:nvGrpSpPr>
        <p:grpSpPr>
          <a:xfrm>
            <a:off x="5888450" y="5482860"/>
            <a:ext cx="1230232" cy="1075540"/>
            <a:chOff x="1107155" y="1406643"/>
            <a:chExt cx="1230232" cy="1075540"/>
          </a:xfrm>
        </p:grpSpPr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CDA47FB8-D03F-4724-AC80-BE8D1565F95A}"/>
                </a:ext>
              </a:extLst>
            </p:cNvPr>
            <p:cNvSpPr txBox="1"/>
            <p:nvPr/>
          </p:nvSpPr>
          <p:spPr>
            <a:xfrm>
              <a:off x="1107155" y="1406643"/>
              <a:ext cx="1230231" cy="3693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Taux voté :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49883788-330F-4EBD-8458-4DEE88D49EA7}"/>
                </a:ext>
              </a:extLst>
            </p:cNvPr>
            <p:cNvSpPr txBox="1"/>
            <p:nvPr/>
          </p:nvSpPr>
          <p:spPr>
            <a:xfrm>
              <a:off x="1107159" y="1774297"/>
              <a:ext cx="1230228" cy="7078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000" dirty="0">
                  <a:solidFill>
                    <a:schemeClr val="bg1"/>
                  </a:solidFill>
                </a:rPr>
                <a:t>5%</a:t>
              </a:r>
            </a:p>
          </p:txBody>
        </p:sp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C9C6BE2A-46EA-444F-9A40-267D70B8F2E2}"/>
              </a:ext>
            </a:extLst>
          </p:cNvPr>
          <p:cNvGrpSpPr/>
          <p:nvPr/>
        </p:nvGrpSpPr>
        <p:grpSpPr>
          <a:xfrm>
            <a:off x="7237534" y="5802391"/>
            <a:ext cx="363648" cy="121141"/>
            <a:chOff x="3984469" y="3386006"/>
            <a:chExt cx="363648" cy="121141"/>
          </a:xfrm>
        </p:grpSpPr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D8C7FB2E-35BD-46FC-AC4D-1357A25C90A7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5D6F6A70-A5EF-409D-B821-F0B438246628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Flèche : droite 91">
            <a:extLst>
              <a:ext uri="{FF2B5EF4-FFF2-40B4-BE49-F238E27FC236}">
                <a16:creationId xmlns:a16="http://schemas.microsoft.com/office/drawing/2014/main" id="{AAA4D8C5-E88E-415D-AD04-F99DC333066C}"/>
              </a:ext>
            </a:extLst>
          </p:cNvPr>
          <p:cNvSpPr/>
          <p:nvPr/>
        </p:nvSpPr>
        <p:spPr>
          <a:xfrm rot="5400000">
            <a:off x="639499" y="2374170"/>
            <a:ext cx="140435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2808483F-51EF-4F76-B4BF-6D959565EB67}"/>
              </a:ext>
            </a:extLst>
          </p:cNvPr>
          <p:cNvGrpSpPr/>
          <p:nvPr/>
        </p:nvGrpSpPr>
        <p:grpSpPr>
          <a:xfrm>
            <a:off x="6658749" y="2477000"/>
            <a:ext cx="2702427" cy="1031407"/>
            <a:chOff x="1107156" y="1406643"/>
            <a:chExt cx="2702427" cy="1031407"/>
          </a:xfrm>
        </p:grpSpPr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ECA6D7D9-D727-4494-972C-31D3AB0383EF}"/>
                </a:ext>
              </a:extLst>
            </p:cNvPr>
            <p:cNvSpPr txBox="1"/>
            <p:nvPr/>
          </p:nvSpPr>
          <p:spPr>
            <a:xfrm>
              <a:off x="1107156" y="1406643"/>
              <a:ext cx="2702427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personnes </a:t>
              </a:r>
              <a:r>
                <a:rPr lang="fr-FR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assujeties</a:t>
              </a:r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</a:t>
              </a: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5BE25BDD-C075-49F6-BA74-E934C3C05A77}"/>
                </a:ext>
              </a:extLst>
            </p:cNvPr>
            <p:cNvSpPr txBox="1"/>
            <p:nvPr/>
          </p:nvSpPr>
          <p:spPr>
            <a:xfrm>
              <a:off x="1107157" y="1712336"/>
              <a:ext cx="2702424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89E5AFB-0E9A-4044-98C9-3E591DED295A}"/>
              </a:ext>
            </a:extLst>
          </p:cNvPr>
          <p:cNvSpPr/>
          <p:nvPr/>
        </p:nvSpPr>
        <p:spPr>
          <a:xfrm>
            <a:off x="7371138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&lt; 4 €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2" name="Flèche : droite 111">
            <a:extLst>
              <a:ext uri="{FF2B5EF4-FFF2-40B4-BE49-F238E27FC236}">
                <a16:creationId xmlns:a16="http://schemas.microsoft.com/office/drawing/2014/main" id="{33D7F2A5-8FE4-460B-A159-D289A8785A74}"/>
              </a:ext>
            </a:extLst>
          </p:cNvPr>
          <p:cNvSpPr/>
          <p:nvPr/>
        </p:nvSpPr>
        <p:spPr>
          <a:xfrm rot="17498599">
            <a:off x="8466798" y="4999966"/>
            <a:ext cx="684176" cy="23158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5CAFB134-D492-41B7-B58F-D5C0E37C1109}"/>
              </a:ext>
            </a:extLst>
          </p:cNvPr>
          <p:cNvGrpSpPr/>
          <p:nvPr/>
        </p:nvGrpSpPr>
        <p:grpSpPr>
          <a:xfrm rot="21047858">
            <a:off x="7887163" y="2157897"/>
            <a:ext cx="245599" cy="255332"/>
            <a:chOff x="4149446" y="4857750"/>
            <a:chExt cx="245599" cy="255332"/>
          </a:xfrm>
        </p:grpSpPr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5BF837C-D01D-40CC-A7E5-1805B88346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94C32F9A-3864-4B3A-BF2A-8BB5FE9CDF66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433ED7A0-69F5-403D-B71F-B0C9E5E95699}"/>
              </a:ext>
            </a:extLst>
          </p:cNvPr>
          <p:cNvGrpSpPr/>
          <p:nvPr/>
        </p:nvGrpSpPr>
        <p:grpSpPr>
          <a:xfrm>
            <a:off x="6906336" y="1062307"/>
            <a:ext cx="2255443" cy="1038547"/>
            <a:chOff x="1107156" y="1406643"/>
            <a:chExt cx="2255443" cy="1038547"/>
          </a:xfrm>
        </p:grpSpPr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C5E655A8-5468-4BEB-A048-D41EABEF0C60}"/>
                </a:ext>
              </a:extLst>
            </p:cNvPr>
            <p:cNvSpPr txBox="1"/>
            <p:nvPr/>
          </p:nvSpPr>
          <p:spPr>
            <a:xfrm>
              <a:off x="1107156" y="1406643"/>
              <a:ext cx="2255443" cy="307777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Nombre de nuits du séjour : </a:t>
              </a:r>
            </a:p>
          </p:txBody>
        </p:sp>
        <p:sp>
          <p:nvSpPr>
            <p:cNvPr id="127" name="ZoneTexte 126">
              <a:extLst>
                <a:ext uri="{FF2B5EF4-FFF2-40B4-BE49-F238E27FC236}">
                  <a16:creationId xmlns:a16="http://schemas.microsoft.com/office/drawing/2014/main" id="{EFF0C2EF-7A19-403A-8A1A-AEC72A2E6951}"/>
                </a:ext>
              </a:extLst>
            </p:cNvPr>
            <p:cNvSpPr txBox="1"/>
            <p:nvPr/>
          </p:nvSpPr>
          <p:spPr>
            <a:xfrm>
              <a:off x="1107156" y="1719476"/>
              <a:ext cx="2255443" cy="7257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128" name="Groupe 127">
            <a:extLst>
              <a:ext uri="{FF2B5EF4-FFF2-40B4-BE49-F238E27FC236}">
                <a16:creationId xmlns:a16="http://schemas.microsoft.com/office/drawing/2014/main" id="{C067968A-12AB-43E3-BF51-A07130E4CAE2}"/>
              </a:ext>
            </a:extLst>
          </p:cNvPr>
          <p:cNvGrpSpPr/>
          <p:nvPr/>
        </p:nvGrpSpPr>
        <p:grpSpPr>
          <a:xfrm>
            <a:off x="6363513" y="1438200"/>
            <a:ext cx="363648" cy="121141"/>
            <a:chOff x="3984469" y="3386006"/>
            <a:chExt cx="363648" cy="121141"/>
          </a:xfrm>
        </p:grpSpPr>
        <p:cxnSp>
          <p:nvCxnSpPr>
            <p:cNvPr id="129" name="Connecteur droit 128">
              <a:extLst>
                <a:ext uri="{FF2B5EF4-FFF2-40B4-BE49-F238E27FC236}">
                  <a16:creationId xmlns:a16="http://schemas.microsoft.com/office/drawing/2014/main" id="{59E011E9-3F99-4C49-8CFC-BF70AC650B14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507147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954592FA-E648-4016-A95C-6BE9B8A5383A}"/>
                </a:ext>
              </a:extLst>
            </p:cNvPr>
            <p:cNvCxnSpPr>
              <a:cxnSpLocks/>
            </p:cNvCxnSpPr>
            <p:nvPr/>
          </p:nvCxnSpPr>
          <p:spPr>
            <a:xfrm>
              <a:off x="3984469" y="3386006"/>
              <a:ext cx="36364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BD6A0ADF-44C9-4266-B0A9-DAF01ADC3B98}"/>
              </a:ext>
            </a:extLst>
          </p:cNvPr>
          <p:cNvSpPr/>
          <p:nvPr/>
        </p:nvSpPr>
        <p:spPr>
          <a:xfrm>
            <a:off x="8457107" y="5110812"/>
            <a:ext cx="639919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&gt; 4 €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132" name="Groupe 131">
            <a:extLst>
              <a:ext uri="{FF2B5EF4-FFF2-40B4-BE49-F238E27FC236}">
                <a16:creationId xmlns:a16="http://schemas.microsoft.com/office/drawing/2014/main" id="{A60C8A16-69A6-4051-9B65-9791616A9E9B}"/>
              </a:ext>
            </a:extLst>
          </p:cNvPr>
          <p:cNvGrpSpPr/>
          <p:nvPr/>
        </p:nvGrpSpPr>
        <p:grpSpPr>
          <a:xfrm>
            <a:off x="4037368" y="1086409"/>
            <a:ext cx="2045438" cy="2319473"/>
            <a:chOff x="414116" y="1084432"/>
            <a:chExt cx="2045438" cy="1108077"/>
          </a:xfrm>
          <a:noFill/>
        </p:grpSpPr>
        <p:sp>
          <p:nvSpPr>
            <p:cNvPr id="133" name="ZoneTexte 132">
              <a:extLst>
                <a:ext uri="{FF2B5EF4-FFF2-40B4-BE49-F238E27FC236}">
                  <a16:creationId xmlns:a16="http://schemas.microsoft.com/office/drawing/2014/main" id="{288005A9-1541-4089-834E-5F518D6BB370}"/>
                </a:ext>
              </a:extLst>
            </p:cNvPr>
            <p:cNvSpPr txBox="1"/>
            <p:nvPr/>
          </p:nvSpPr>
          <p:spPr>
            <a:xfrm>
              <a:off x="414116" y="1084432"/>
              <a:ext cx="2045438" cy="396990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Total de la</a:t>
              </a:r>
            </a:p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 taxe de séjour </a:t>
              </a:r>
            </a:p>
            <a:p>
              <a:pPr algn="ctr"/>
              <a:r>
                <a:rPr lang="fr-FR" sz="1600" b="1" cap="all" dirty="0">
                  <a:solidFill>
                    <a:srgbClr val="FF0000"/>
                  </a:solidFill>
                </a:rPr>
                <a:t>à facturer :</a:t>
              </a:r>
            </a:p>
          </p:txBody>
        </p:sp>
        <p:sp>
          <p:nvSpPr>
            <p:cNvPr id="134" name="ZoneTexte 133">
              <a:extLst>
                <a:ext uri="{FF2B5EF4-FFF2-40B4-BE49-F238E27FC236}">
                  <a16:creationId xmlns:a16="http://schemas.microsoft.com/office/drawing/2014/main" id="{775E1941-96FD-46DD-9139-3D4C79D77287}"/>
                </a:ext>
              </a:extLst>
            </p:cNvPr>
            <p:cNvSpPr txBox="1"/>
            <p:nvPr/>
          </p:nvSpPr>
          <p:spPr>
            <a:xfrm>
              <a:off x="414116" y="1484623"/>
              <a:ext cx="2045437" cy="707886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4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5" name="Groupe 134">
            <a:extLst>
              <a:ext uri="{FF2B5EF4-FFF2-40B4-BE49-F238E27FC236}">
                <a16:creationId xmlns:a16="http://schemas.microsoft.com/office/drawing/2014/main" id="{07149BF2-160F-47D0-A224-F4AF4EC03914}"/>
              </a:ext>
            </a:extLst>
          </p:cNvPr>
          <p:cNvGrpSpPr/>
          <p:nvPr/>
        </p:nvGrpSpPr>
        <p:grpSpPr>
          <a:xfrm rot="21047858">
            <a:off x="8786118" y="3546645"/>
            <a:ext cx="245599" cy="255332"/>
            <a:chOff x="4149446" y="4857750"/>
            <a:chExt cx="245599" cy="255332"/>
          </a:xfrm>
        </p:grpSpPr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EEC1B814-9ACF-40B4-9FD6-12EBE6DA16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72A0990F-4042-442D-BF30-8D95C931E0E1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e 141">
            <a:extLst>
              <a:ext uri="{FF2B5EF4-FFF2-40B4-BE49-F238E27FC236}">
                <a16:creationId xmlns:a16="http://schemas.microsoft.com/office/drawing/2014/main" id="{F0FC5831-F153-47D2-A31E-4F94DEE070E5}"/>
              </a:ext>
            </a:extLst>
          </p:cNvPr>
          <p:cNvGrpSpPr/>
          <p:nvPr/>
        </p:nvGrpSpPr>
        <p:grpSpPr>
          <a:xfrm>
            <a:off x="7692050" y="5476436"/>
            <a:ext cx="1371072" cy="1081962"/>
            <a:chOff x="690141" y="1406643"/>
            <a:chExt cx="1371072" cy="830997"/>
          </a:xfrm>
        </p:grpSpPr>
        <p:sp>
          <p:nvSpPr>
            <p:cNvPr id="143" name="ZoneTexte 142">
              <a:extLst>
                <a:ext uri="{FF2B5EF4-FFF2-40B4-BE49-F238E27FC236}">
                  <a16:creationId xmlns:a16="http://schemas.microsoft.com/office/drawing/2014/main" id="{873FF94E-BF79-4B55-A417-54FEFFF7C302}"/>
                </a:ext>
              </a:extLst>
            </p:cNvPr>
            <p:cNvSpPr txBox="1"/>
            <p:nvPr/>
          </p:nvSpPr>
          <p:spPr>
            <a:xfrm>
              <a:off x="690141" y="1406643"/>
              <a:ext cx="1371072" cy="30777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>
                      <a:lumMod val="50000"/>
                    </a:schemeClr>
                  </a:solidFill>
                </a:rPr>
                <a:t>Tarif de la taxe :</a:t>
              </a:r>
            </a:p>
          </p:txBody>
        </p:sp>
        <p:sp>
          <p:nvSpPr>
            <p:cNvPr id="144" name="ZoneTexte 143">
              <a:extLst>
                <a:ext uri="{FF2B5EF4-FFF2-40B4-BE49-F238E27FC236}">
                  <a16:creationId xmlns:a16="http://schemas.microsoft.com/office/drawing/2014/main" id="{D15DE787-8957-45DC-9518-33D15C299A6D}"/>
                </a:ext>
              </a:extLst>
            </p:cNvPr>
            <p:cNvSpPr txBox="1"/>
            <p:nvPr/>
          </p:nvSpPr>
          <p:spPr>
            <a:xfrm>
              <a:off x="690141" y="1714420"/>
              <a:ext cx="1371072" cy="5232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Groupe 144">
            <a:extLst>
              <a:ext uri="{FF2B5EF4-FFF2-40B4-BE49-F238E27FC236}">
                <a16:creationId xmlns:a16="http://schemas.microsoft.com/office/drawing/2014/main" id="{F5403806-6A5F-4C17-9E67-B5D977E84F92}"/>
              </a:ext>
            </a:extLst>
          </p:cNvPr>
          <p:cNvGrpSpPr/>
          <p:nvPr/>
        </p:nvGrpSpPr>
        <p:grpSpPr>
          <a:xfrm rot="21047858">
            <a:off x="7371276" y="3577156"/>
            <a:ext cx="245599" cy="255332"/>
            <a:chOff x="4149446" y="4857750"/>
            <a:chExt cx="245599" cy="255332"/>
          </a:xfrm>
        </p:grpSpPr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034C30B2-9840-40FC-98A5-74D680BEB9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9446" y="4890020"/>
              <a:ext cx="245599" cy="19079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2EDC6E59-DA38-4993-8AF0-A9CE6E4323BC}"/>
                </a:ext>
              </a:extLst>
            </p:cNvPr>
            <p:cNvCxnSpPr>
              <a:cxnSpLocks/>
            </p:cNvCxnSpPr>
            <p:nvPr/>
          </p:nvCxnSpPr>
          <p:spPr>
            <a:xfrm>
              <a:off x="4171950" y="4857750"/>
              <a:ext cx="200593" cy="2553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Flèche : droite 99">
            <a:extLst>
              <a:ext uri="{FF2B5EF4-FFF2-40B4-BE49-F238E27FC236}">
                <a16:creationId xmlns:a16="http://schemas.microsoft.com/office/drawing/2014/main" id="{CB70BD81-52E7-40F3-8518-C55E47012DAE}"/>
              </a:ext>
            </a:extLst>
          </p:cNvPr>
          <p:cNvSpPr/>
          <p:nvPr/>
        </p:nvSpPr>
        <p:spPr>
          <a:xfrm rot="5400000">
            <a:off x="740280" y="4078223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lèche : droite 100">
            <a:extLst>
              <a:ext uri="{FF2B5EF4-FFF2-40B4-BE49-F238E27FC236}">
                <a16:creationId xmlns:a16="http://schemas.microsoft.com/office/drawing/2014/main" id="{32E73C47-F016-47DA-9C4B-F68802043DB8}"/>
              </a:ext>
            </a:extLst>
          </p:cNvPr>
          <p:cNvSpPr/>
          <p:nvPr/>
        </p:nvSpPr>
        <p:spPr>
          <a:xfrm rot="5400000">
            <a:off x="740280" y="550310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lèche : droite 101">
            <a:extLst>
              <a:ext uri="{FF2B5EF4-FFF2-40B4-BE49-F238E27FC236}">
                <a16:creationId xmlns:a16="http://schemas.microsoft.com/office/drawing/2014/main" id="{1C085125-0ABD-4F6F-B2D7-7802C6D039FC}"/>
              </a:ext>
            </a:extLst>
          </p:cNvPr>
          <p:cNvSpPr/>
          <p:nvPr/>
        </p:nvSpPr>
        <p:spPr>
          <a:xfrm>
            <a:off x="1960289" y="5998765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Flèche : droite 102">
            <a:extLst>
              <a:ext uri="{FF2B5EF4-FFF2-40B4-BE49-F238E27FC236}">
                <a16:creationId xmlns:a16="http://schemas.microsoft.com/office/drawing/2014/main" id="{D36649B0-1C40-4B3B-A975-63F8AA5B7D12}"/>
              </a:ext>
            </a:extLst>
          </p:cNvPr>
          <p:cNvSpPr/>
          <p:nvPr/>
        </p:nvSpPr>
        <p:spPr>
          <a:xfrm>
            <a:off x="5032799" y="601005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Flèche : droite 103">
            <a:extLst>
              <a:ext uri="{FF2B5EF4-FFF2-40B4-BE49-F238E27FC236}">
                <a16:creationId xmlns:a16="http://schemas.microsoft.com/office/drawing/2014/main" id="{12F36FEF-EF26-4084-9088-5516E51BB624}"/>
              </a:ext>
            </a:extLst>
          </p:cNvPr>
          <p:cNvSpPr/>
          <p:nvPr/>
        </p:nvSpPr>
        <p:spPr>
          <a:xfrm>
            <a:off x="5888450" y="6010050"/>
            <a:ext cx="341604" cy="363648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Flèche : droite 104">
            <a:extLst>
              <a:ext uri="{FF2B5EF4-FFF2-40B4-BE49-F238E27FC236}">
                <a16:creationId xmlns:a16="http://schemas.microsoft.com/office/drawing/2014/main" id="{6184F76A-8319-435C-A419-93F444252C38}"/>
              </a:ext>
            </a:extLst>
          </p:cNvPr>
          <p:cNvSpPr/>
          <p:nvPr/>
        </p:nvSpPr>
        <p:spPr>
          <a:xfrm>
            <a:off x="6920951" y="6006080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C8324E8-40DC-4923-B1CE-992CF0AF7BAB}"/>
              </a:ext>
            </a:extLst>
          </p:cNvPr>
          <p:cNvSpPr/>
          <p:nvPr/>
        </p:nvSpPr>
        <p:spPr>
          <a:xfrm>
            <a:off x="8053873" y="481198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Corbel" panose="020B0503020204020204" pitchFamily="34" charset="0"/>
                <a:cs typeface="Times New Roman" panose="02020603050405020304" pitchFamily="18" charset="0"/>
              </a:rPr>
              <a:t> ou</a:t>
            </a:r>
            <a:endParaRPr lang="fr-FR" dirty="0"/>
          </a:p>
        </p:txBody>
      </p:sp>
      <p:sp>
        <p:nvSpPr>
          <p:cNvPr id="152" name="Flèche : droite 151">
            <a:extLst>
              <a:ext uri="{FF2B5EF4-FFF2-40B4-BE49-F238E27FC236}">
                <a16:creationId xmlns:a16="http://schemas.microsoft.com/office/drawing/2014/main" id="{6A0D1DF8-073B-4FDE-94E6-52D79E908801}"/>
              </a:ext>
            </a:extLst>
          </p:cNvPr>
          <p:cNvSpPr/>
          <p:nvPr/>
        </p:nvSpPr>
        <p:spPr>
          <a:xfrm rot="16200000">
            <a:off x="6989355" y="3503200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Flèche : droite 152">
            <a:extLst>
              <a:ext uri="{FF2B5EF4-FFF2-40B4-BE49-F238E27FC236}">
                <a16:creationId xmlns:a16="http://schemas.microsoft.com/office/drawing/2014/main" id="{997C4660-84F3-4D20-912A-B0D9340786DD}"/>
              </a:ext>
            </a:extLst>
          </p:cNvPr>
          <p:cNvSpPr/>
          <p:nvPr/>
        </p:nvSpPr>
        <p:spPr>
          <a:xfrm rot="16200000">
            <a:off x="8412324" y="3522539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Flèche : droite 153">
            <a:extLst>
              <a:ext uri="{FF2B5EF4-FFF2-40B4-BE49-F238E27FC236}">
                <a16:creationId xmlns:a16="http://schemas.microsoft.com/office/drawing/2014/main" id="{194800A7-F3BC-4056-9DC0-C0FF4B9D8EE7}"/>
              </a:ext>
            </a:extLst>
          </p:cNvPr>
          <p:cNvSpPr/>
          <p:nvPr/>
        </p:nvSpPr>
        <p:spPr>
          <a:xfrm rot="16200000">
            <a:off x="7507064" y="2111486"/>
            <a:ext cx="993186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Flèche : droite 154">
            <a:extLst>
              <a:ext uri="{FF2B5EF4-FFF2-40B4-BE49-F238E27FC236}">
                <a16:creationId xmlns:a16="http://schemas.microsoft.com/office/drawing/2014/main" id="{F8C3E9F3-C8C6-4714-89B6-6E06216BE97E}"/>
              </a:ext>
            </a:extLst>
          </p:cNvPr>
          <p:cNvSpPr/>
          <p:nvPr/>
        </p:nvSpPr>
        <p:spPr>
          <a:xfrm rot="10800000">
            <a:off x="5875280" y="1315361"/>
            <a:ext cx="1256569" cy="363648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3594BB-989F-4831-865D-14D344578DEC}"/>
              </a:ext>
            </a:extLst>
          </p:cNvPr>
          <p:cNvSpPr txBox="1"/>
          <p:nvPr/>
        </p:nvSpPr>
        <p:spPr>
          <a:xfrm>
            <a:off x="591720" y="1889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57C0BFED-C802-4BCD-9EC5-1EB5C6C807B3}"/>
              </a:ext>
            </a:extLst>
          </p:cNvPr>
          <p:cNvSpPr txBox="1"/>
          <p:nvPr/>
        </p:nvSpPr>
        <p:spPr>
          <a:xfrm>
            <a:off x="701365" y="3270387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5D7CF863-743B-445B-A62C-7BDE5CFC4029}"/>
              </a:ext>
            </a:extLst>
          </p:cNvPr>
          <p:cNvSpPr txBox="1"/>
          <p:nvPr/>
        </p:nvSpPr>
        <p:spPr>
          <a:xfrm>
            <a:off x="354350" y="4715052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2291B891-F8CF-4B4A-A35E-0F3048B1FB87}"/>
              </a:ext>
            </a:extLst>
          </p:cNvPr>
          <p:cNvSpPr txBox="1"/>
          <p:nvPr/>
        </p:nvSpPr>
        <p:spPr>
          <a:xfrm>
            <a:off x="537621" y="6163806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B5DCA167-D83F-45EC-942F-2A56C43B914F}"/>
              </a:ext>
            </a:extLst>
          </p:cNvPr>
          <p:cNvSpPr txBox="1"/>
          <p:nvPr/>
        </p:nvSpPr>
        <p:spPr>
          <a:xfrm>
            <a:off x="3351892" y="6124543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5F9DB9F9-FEE4-49C0-84EC-7C6E15E2F1BC}"/>
              </a:ext>
            </a:extLst>
          </p:cNvPr>
          <p:cNvSpPr txBox="1"/>
          <p:nvPr/>
        </p:nvSpPr>
        <p:spPr>
          <a:xfrm>
            <a:off x="7630551" y="615229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1" name="ZoneTexte 160">
            <a:extLst>
              <a:ext uri="{FF2B5EF4-FFF2-40B4-BE49-F238E27FC236}">
                <a16:creationId xmlns:a16="http://schemas.microsoft.com/office/drawing/2014/main" id="{3D414DD5-ED2D-40CF-98E6-BD725E4D30AA}"/>
              </a:ext>
            </a:extLst>
          </p:cNvPr>
          <p:cNvSpPr txBox="1"/>
          <p:nvPr/>
        </p:nvSpPr>
        <p:spPr>
          <a:xfrm>
            <a:off x="6727161" y="4312283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2" name="ZoneTexte 161">
            <a:extLst>
              <a:ext uri="{FF2B5EF4-FFF2-40B4-BE49-F238E27FC236}">
                <a16:creationId xmlns:a16="http://schemas.microsoft.com/office/drawing/2014/main" id="{FE71578B-BDAD-40A1-9F26-C3DAD022414C}"/>
              </a:ext>
            </a:extLst>
          </p:cNvPr>
          <p:cNvSpPr txBox="1"/>
          <p:nvPr/>
        </p:nvSpPr>
        <p:spPr>
          <a:xfrm>
            <a:off x="7370288" y="3043290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3" name="ZoneTexte 162">
            <a:extLst>
              <a:ext uri="{FF2B5EF4-FFF2-40B4-BE49-F238E27FC236}">
                <a16:creationId xmlns:a16="http://schemas.microsoft.com/office/drawing/2014/main" id="{DCFEA35A-1596-455D-AC21-46C821EF13F4}"/>
              </a:ext>
            </a:extLst>
          </p:cNvPr>
          <p:cNvSpPr txBox="1"/>
          <p:nvPr/>
        </p:nvSpPr>
        <p:spPr>
          <a:xfrm>
            <a:off x="7226762" y="1607121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4" name="ZoneTexte 163">
            <a:extLst>
              <a:ext uri="{FF2B5EF4-FFF2-40B4-BE49-F238E27FC236}">
                <a16:creationId xmlns:a16="http://schemas.microsoft.com/office/drawing/2014/main" id="{94C152C8-DE7D-4EC5-86AB-BB043469386E}"/>
              </a:ext>
            </a:extLst>
          </p:cNvPr>
          <p:cNvSpPr txBox="1"/>
          <p:nvPr/>
        </p:nvSpPr>
        <p:spPr>
          <a:xfrm>
            <a:off x="4367201" y="2742058"/>
            <a:ext cx="149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…………………….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EC1B1EB9-61E0-4002-93D7-24A9FB251F11}"/>
              </a:ext>
            </a:extLst>
          </p:cNvPr>
          <p:cNvSpPr/>
          <p:nvPr/>
        </p:nvSpPr>
        <p:spPr>
          <a:xfrm>
            <a:off x="4526518" y="352107"/>
            <a:ext cx="51812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b="1" dirty="0">
                <a:latin typeface="Corbel" panose="020B0503020204020204" pitchFamily="34" charset="0"/>
                <a:cs typeface="Times New Roman" panose="02020603050405020304" pitchFamily="18" charset="0"/>
              </a:rPr>
              <a:t>Pour chacune de vos locations, reportez</a:t>
            </a:r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 dans les cases les chiffres correspondant à leur </a:t>
            </a:r>
          </a:p>
          <a:p>
            <a:r>
              <a:rPr lang="fr-FR" sz="1050" b="1" i="1" dirty="0">
                <a:latin typeface="Corbel" panose="020B0503020204020204" pitchFamily="34" charset="0"/>
                <a:cs typeface="Times New Roman" panose="02020603050405020304" pitchFamily="18" charset="0"/>
              </a:rPr>
              <a:t>intitulé puis suivez les flèches pour établir votre calcul.</a:t>
            </a:r>
            <a:endParaRPr lang="fr-FR" sz="1050" i="1" dirty="0"/>
          </a:p>
        </p:txBody>
      </p:sp>
    </p:spTree>
    <p:extLst>
      <p:ext uri="{BB962C8B-B14F-4D97-AF65-F5344CB8AC3E}">
        <p14:creationId xmlns:p14="http://schemas.microsoft.com/office/powerpoint/2010/main" val="772792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4852</TotalTime>
  <Words>566</Words>
  <Application>Microsoft Office PowerPoint</Application>
  <PresentationFormat>Format A4 (210 x 297 mm)</PresentationFormat>
  <Paragraphs>92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Corbel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utilisateur2 ccnoblat</dc:creator>
  <cp:lastModifiedBy>office de tourisme de Noblat</cp:lastModifiedBy>
  <cp:revision>64</cp:revision>
  <cp:lastPrinted>2018-12-13T11:06:16Z</cp:lastPrinted>
  <dcterms:created xsi:type="dcterms:W3CDTF">2018-11-13T09:40:54Z</dcterms:created>
  <dcterms:modified xsi:type="dcterms:W3CDTF">2021-12-08T16:32:12Z</dcterms:modified>
</cp:coreProperties>
</file>